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8" autoAdjust="0"/>
    <p:restoredTop sz="94660"/>
  </p:normalViewPr>
  <p:slideViewPr>
    <p:cSldViewPr>
      <p:cViewPr varScale="1">
        <p:scale>
          <a:sx n="74" d="100"/>
          <a:sy n="74" d="100"/>
        </p:scale>
        <p:origin x="-106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4192C1-C5D0-4225-9706-709C4DBA91FA}" type="datetimeFigureOut">
              <a:rPr lang="en-US" smtClean="0"/>
              <a:pPr/>
              <a:t>5/19/2010</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5C7C63-E4DB-4A87-9B3E-292059BB4481}"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B5C7C63-E4DB-4A87-9B3E-292059BB4481}" type="slidenum">
              <a:rPr lang="en-AU" smtClean="0"/>
              <a:pPr/>
              <a:t>2</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2B7DEA88-C853-4C87-B1A5-B999503C1FA4}" type="datetimeFigureOut">
              <a:rPr lang="en-US" smtClean="0"/>
              <a:pPr/>
              <a:t>5/19/2010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B7DEA88-C853-4C87-B1A5-B999503C1FA4}" type="datetimeFigureOut">
              <a:rPr lang="en-US" smtClean="0"/>
              <a:pPr/>
              <a:t>5/19/2010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B7DEA88-C853-4C87-B1A5-B999503C1FA4}" type="datetimeFigureOut">
              <a:rPr lang="en-US" smtClean="0"/>
              <a:pPr/>
              <a:t>5/19/2010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B7DEA88-C853-4C87-B1A5-B999503C1FA4}" type="datetimeFigureOut">
              <a:rPr lang="en-US" smtClean="0"/>
              <a:pPr/>
              <a:t>5/19/2010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7DEA88-C853-4C87-B1A5-B999503C1FA4}" type="datetimeFigureOut">
              <a:rPr lang="en-US" smtClean="0"/>
              <a:pPr/>
              <a:t>5/19/2010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2B7DEA88-C853-4C87-B1A5-B999503C1FA4}" type="datetimeFigureOut">
              <a:rPr lang="en-US" smtClean="0"/>
              <a:pPr/>
              <a:t>5/19/2010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2B7DEA88-C853-4C87-B1A5-B999503C1FA4}" type="datetimeFigureOut">
              <a:rPr lang="en-US" smtClean="0"/>
              <a:pPr/>
              <a:t>5/19/2010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2B7DEA88-C853-4C87-B1A5-B999503C1FA4}" type="datetimeFigureOut">
              <a:rPr lang="en-US" smtClean="0"/>
              <a:pPr/>
              <a:t>5/19/2010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7DEA88-C853-4C87-B1A5-B999503C1FA4}" type="datetimeFigureOut">
              <a:rPr lang="en-US" smtClean="0"/>
              <a:pPr/>
              <a:t>5/19/2010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7DEA88-C853-4C87-B1A5-B999503C1FA4}" type="datetimeFigureOut">
              <a:rPr lang="en-US" smtClean="0"/>
              <a:pPr/>
              <a:t>5/19/2010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7DEA88-C853-4C87-B1A5-B999503C1FA4}" type="datetimeFigureOut">
              <a:rPr lang="en-US" smtClean="0"/>
              <a:pPr/>
              <a:t>5/19/2010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8E9868B-74FA-453C-B0A3-D34BB9FD5F65}" type="slidenum">
              <a:rPr lang="en-AU" smtClean="0"/>
              <a:pPr/>
              <a:t>‹#›</a:t>
            </a:fld>
            <a:endParaRPr lang="en-AU"/>
          </a:p>
        </p:txBody>
      </p:sp>
    </p:spTree>
  </p:cSld>
  <p:clrMapOvr>
    <a:masterClrMapping/>
  </p:clrMapOvr>
  <p:transition spd="med" advTm="10000">
    <p:pull dir="l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DEA88-C853-4C87-B1A5-B999503C1FA4}" type="datetimeFigureOut">
              <a:rPr lang="en-US" smtClean="0"/>
              <a:pPr/>
              <a:t>5/19/2010</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E9868B-74FA-453C-B0A3-D34BB9FD5F65}"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Tm="10000">
    <p:pull dir="l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audio" Target="../media/audio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audio" Target="../media/audio10.wav"/><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audio" Target="../media/audio12.wav"/><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audio" Target="../media/audio13.wav"/><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audio" Target="../media/audio14.wav"/><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audio" Target="../media/audio15.wav"/><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audio" Target="../media/audio16.wav"/><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audio" Target="../media/audio18.wav"/><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audio" Target="../media/audio19.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2.wav"/><Relationship Id="rId5" Type="http://schemas.openxmlformats.org/officeDocument/2006/relationships/image" Target="../media/image2.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audio" Target="../media/audio20.wav"/><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audio" Target="../media/audio21.wav"/><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audio" Target="../media/audio22.wav"/><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audio" Target="../media/audio23.wav"/><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media/audio3.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4.wav"/><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audio" Target="../media/audio5.wav"/><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audio" Target="../media/audio7.wav"/><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audio" Target="../media/audio9.wav"/><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endParaRPr lang="en-AU"/>
          </a:p>
        </p:txBody>
      </p:sp>
      <p:pic>
        <p:nvPicPr>
          <p:cNvPr id="19458" name="Picture 2" descr="C:\Users\dse\Desktop\awakened title page\title pag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6" name="~PP3981.WAV">
            <a:hlinkClick r:id="" action="ppaction://media"/>
          </p:cNvPr>
          <p:cNvPicPr>
            <a:picLocks noRot="1" noChangeAspect="1"/>
          </p:cNvPicPr>
          <p:nvPr>
            <a:wavAudioFile r:embed="rId1" name="~PP3981.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7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785926"/>
          </a:xfrm>
          <a:solidFill>
            <a:schemeClr val="tx1"/>
          </a:solidFill>
        </p:spPr>
        <p:txBody>
          <a:bodyPr>
            <a:normAutofit fontScale="90000"/>
          </a:bodyPr>
          <a:lstStyle/>
          <a:p>
            <a:pPr algn="l"/>
            <a:r>
              <a:rPr lang="en-AU" b="1" dirty="0" smtClean="0"/>
              <a:t> </a:t>
            </a:r>
            <a:r>
              <a:rPr lang="en-AU" sz="2700" b="1" dirty="0" smtClean="0">
                <a:solidFill>
                  <a:srgbClr val="FFC000"/>
                </a:solidFill>
              </a:rPr>
              <a:t>Jaya and </a:t>
            </a:r>
            <a:r>
              <a:rPr lang="en-AU" sz="2700" b="1" dirty="0" err="1" smtClean="0">
                <a:solidFill>
                  <a:srgbClr val="FFC000"/>
                </a:solidFill>
              </a:rPr>
              <a:t>Brilla</a:t>
            </a:r>
            <a:r>
              <a:rPr lang="en-AU" sz="2700" b="1" dirty="0" smtClean="0">
                <a:solidFill>
                  <a:srgbClr val="FFC000"/>
                </a:solidFill>
              </a:rPr>
              <a:t> stopped dead in their tracks and milled around searching for the path that should have been right in front of them.</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“Oh …,” sighed Jaya eventually.  “I think we might be lost.”</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“Now who’s the galah!” teased </a:t>
            </a:r>
            <a:r>
              <a:rPr lang="en-AU" sz="2700" b="1" dirty="0" err="1" smtClean="0">
                <a:solidFill>
                  <a:srgbClr val="FFC000"/>
                </a:solidFill>
              </a:rPr>
              <a:t>Brilla</a:t>
            </a:r>
            <a:r>
              <a:rPr lang="en-AU" sz="2700" b="1" dirty="0" smtClean="0">
                <a:solidFill>
                  <a:srgbClr val="FFC000"/>
                </a:solidFill>
              </a:rPr>
              <a:t>.</a:t>
            </a:r>
            <a:r>
              <a:rPr lang="en-AU" sz="2700" dirty="0" smtClean="0">
                <a:solidFill>
                  <a:srgbClr val="FFC000"/>
                </a:solidFill>
              </a:rPr>
              <a:t/>
            </a:r>
            <a:br>
              <a:rPr lang="en-AU" sz="2700" dirty="0" smtClean="0">
                <a:solidFill>
                  <a:srgbClr val="FFC000"/>
                </a:solidFill>
              </a:rPr>
            </a:br>
            <a:endParaRPr lang="en-AU" sz="2700" dirty="0">
              <a:solidFill>
                <a:srgbClr val="FFC000"/>
              </a:solidFill>
            </a:endParaRPr>
          </a:p>
        </p:txBody>
      </p:sp>
      <p:pic>
        <p:nvPicPr>
          <p:cNvPr id="4" name="Content Placeholder 3" descr="boys search for path.jpg"/>
          <p:cNvPicPr>
            <a:picLocks noGrp="1" noChangeAspect="1"/>
          </p:cNvPicPr>
          <p:nvPr>
            <p:ph idx="1"/>
          </p:nvPr>
        </p:nvPicPr>
        <p:blipFill>
          <a:blip r:embed="rId3" cstate="print"/>
          <a:stretch>
            <a:fillRect/>
          </a:stretch>
        </p:blipFill>
        <p:spPr>
          <a:xfrm>
            <a:off x="0" y="1785938"/>
            <a:ext cx="9144000" cy="5072062"/>
          </a:xfrm>
        </p:spPr>
      </p:pic>
      <p:pic>
        <p:nvPicPr>
          <p:cNvPr id="5" name="~PP224.WAV">
            <a:hlinkClick r:id="" action="ppaction://media"/>
          </p:cNvPr>
          <p:cNvPicPr>
            <a:picLocks noRot="1" noChangeAspect="1"/>
          </p:cNvPicPr>
          <p:nvPr>
            <a:wavAudioFile r:embed="rId1" name="~PP224.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9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785926"/>
          </a:xfrm>
          <a:solidFill>
            <a:schemeClr val="tx1"/>
          </a:solidFill>
        </p:spPr>
        <p:txBody>
          <a:bodyPr>
            <a:normAutofit fontScale="90000"/>
          </a:bodyPr>
          <a:lstStyle/>
          <a:p>
            <a:pPr algn="l"/>
            <a:r>
              <a:rPr lang="en-AU" b="1" dirty="0" smtClean="0"/>
              <a:t> </a:t>
            </a:r>
            <a:r>
              <a:rPr lang="en-AU" sz="2700" b="1" dirty="0" smtClean="0">
                <a:solidFill>
                  <a:srgbClr val="FFC000"/>
                </a:solidFill>
              </a:rPr>
              <a:t>The boys started to argue about what to do.  They finally </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decided to follow the setting sun along the ridge of the old river bank.  By now it was getting late and the creatures of the night were beginning to stir in the undergrowth.</a:t>
            </a:r>
            <a:r>
              <a:rPr lang="en-AU" sz="2700" dirty="0" smtClean="0">
                <a:solidFill>
                  <a:srgbClr val="FFC000"/>
                </a:solidFill>
              </a:rPr>
              <a:t/>
            </a:r>
            <a:br>
              <a:rPr lang="en-AU" sz="2700" dirty="0" smtClean="0">
                <a:solidFill>
                  <a:srgbClr val="FFC000"/>
                </a:solidFill>
              </a:rPr>
            </a:br>
            <a:endParaRPr lang="en-AU" sz="2700" dirty="0">
              <a:solidFill>
                <a:srgbClr val="FFC000"/>
              </a:solidFill>
            </a:endParaRPr>
          </a:p>
        </p:txBody>
      </p:sp>
      <p:pic>
        <p:nvPicPr>
          <p:cNvPr id="4" name="Content Placeholder 3" descr="billabong2.jpg"/>
          <p:cNvPicPr>
            <a:picLocks noGrp="1" noChangeAspect="1"/>
          </p:cNvPicPr>
          <p:nvPr>
            <p:ph idx="1"/>
          </p:nvPr>
        </p:nvPicPr>
        <p:blipFill>
          <a:blip r:embed="rId3" cstate="print"/>
          <a:stretch>
            <a:fillRect/>
          </a:stretch>
        </p:blipFill>
        <p:spPr>
          <a:xfrm>
            <a:off x="0" y="1701217"/>
            <a:ext cx="9144000" cy="5156783"/>
          </a:xfrm>
        </p:spPr>
      </p:pic>
      <p:pic>
        <p:nvPicPr>
          <p:cNvPr id="5" name="~PP1424.WAV">
            <a:hlinkClick r:id="" action="ppaction://media"/>
          </p:cNvPr>
          <p:cNvPicPr>
            <a:picLocks noRot="1" noChangeAspect="1"/>
          </p:cNvPicPr>
          <p:nvPr>
            <a:wavAudioFile r:embed="rId1" name="~PP1424.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7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571744"/>
          </a:xfrm>
          <a:solidFill>
            <a:schemeClr val="tx1"/>
          </a:solidFill>
        </p:spPr>
        <p:txBody>
          <a:bodyPr>
            <a:normAutofit fontScale="90000"/>
          </a:bodyPr>
          <a:lstStyle/>
          <a:p>
            <a:pPr algn="l"/>
            <a:r>
              <a:rPr lang="en-AU" sz="2700" b="1" dirty="0" smtClean="0">
                <a:solidFill>
                  <a:srgbClr val="FFC000"/>
                </a:solidFill>
              </a:rPr>
              <a:t> After several long hours of constant walking, the boys stumbled upon a billabong.</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“I can’t wait to have a drink,” moaned Jaya as he approached the muddy edge of the billabong.  He leaned down, ready to take a deep slurp of cool fresh water when ...</a:t>
            </a:r>
            <a:r>
              <a:rPr lang="en-AU" dirty="0" smtClean="0"/>
              <a:t/>
            </a:r>
            <a:br>
              <a:rPr lang="en-AU" dirty="0" smtClean="0"/>
            </a:br>
            <a:endParaRPr lang="en-AU" dirty="0"/>
          </a:p>
        </p:txBody>
      </p:sp>
      <p:pic>
        <p:nvPicPr>
          <p:cNvPr id="4" name="Content Placeholder 3" descr="get to billabng.jpg"/>
          <p:cNvPicPr>
            <a:picLocks noGrp="1" noChangeAspect="1"/>
          </p:cNvPicPr>
          <p:nvPr>
            <p:ph idx="1"/>
          </p:nvPr>
        </p:nvPicPr>
        <p:blipFill>
          <a:blip r:embed="rId3" cstate="print"/>
          <a:stretch>
            <a:fillRect/>
          </a:stretch>
        </p:blipFill>
        <p:spPr>
          <a:xfrm>
            <a:off x="0" y="2332038"/>
            <a:ext cx="9144000" cy="4525962"/>
          </a:xfrm>
        </p:spPr>
      </p:pic>
      <p:pic>
        <p:nvPicPr>
          <p:cNvPr id="5" name="~PP3652.WAV">
            <a:hlinkClick r:id="" action="ppaction://media"/>
          </p:cNvPr>
          <p:cNvPicPr>
            <a:picLocks noRot="1" noChangeAspect="1"/>
          </p:cNvPicPr>
          <p:nvPr>
            <a:wavAudioFile r:embed="rId1" name="~PP3652.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000504"/>
          </a:xfrm>
          <a:solidFill>
            <a:schemeClr val="tx1"/>
          </a:solidFill>
        </p:spPr>
        <p:txBody>
          <a:bodyPr>
            <a:normAutofit fontScale="90000"/>
          </a:bodyPr>
          <a:lstStyle/>
          <a:p>
            <a:pPr algn="l"/>
            <a:r>
              <a:rPr lang="en-AU" sz="2700" b="1" dirty="0" smtClean="0">
                <a:solidFill>
                  <a:srgbClr val="FFC000"/>
                </a:solidFill>
              </a:rPr>
              <a:t> “Hold your blue tongue!” yelled </a:t>
            </a:r>
            <a:r>
              <a:rPr lang="en-AU" sz="2700" b="1" dirty="0" err="1" smtClean="0">
                <a:solidFill>
                  <a:srgbClr val="FFC000"/>
                </a:solidFill>
              </a:rPr>
              <a:t>Brilla</a:t>
            </a:r>
            <a:r>
              <a:rPr lang="en-AU" sz="2700" b="1" dirty="0" smtClean="0">
                <a:solidFill>
                  <a:srgbClr val="FFC000"/>
                </a:solidFill>
              </a:rPr>
              <a:t>.</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Jaya stopped instantly.  “What are you on about?”</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“Remember what the elders told us—about the legend of the Bunyip?  I reckon this is the billabong.”</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‘You really are a galah!” said Jaya scornfully.</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“No, I’m a smart fellah and I listen to the elders instead of day dreaming about chasing emus.”</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“Who cares about what the elders say!  They’re just a bunch of wrinkly old goannas.  I’m thirsty and I’m having a drink!”</a:t>
            </a:r>
            <a:r>
              <a:rPr lang="en-AU" dirty="0" smtClean="0"/>
              <a:t/>
            </a:r>
            <a:br>
              <a:rPr lang="en-AU" dirty="0" smtClean="0"/>
            </a:br>
            <a:endParaRPr lang="en-AU" dirty="0"/>
          </a:p>
        </p:txBody>
      </p:sp>
      <p:pic>
        <p:nvPicPr>
          <p:cNvPr id="6" name="Content Placeholder 5" descr="on banks.jpg"/>
          <p:cNvPicPr>
            <a:picLocks noGrp="1" noChangeAspect="1"/>
          </p:cNvPicPr>
          <p:nvPr>
            <p:ph idx="1"/>
          </p:nvPr>
        </p:nvPicPr>
        <p:blipFill>
          <a:blip r:embed="rId3" cstate="print"/>
          <a:stretch>
            <a:fillRect/>
          </a:stretch>
        </p:blipFill>
        <p:spPr>
          <a:xfrm>
            <a:off x="0" y="3500439"/>
            <a:ext cx="9144000" cy="3357562"/>
          </a:xfrm>
        </p:spPr>
      </p:pic>
      <p:pic>
        <p:nvPicPr>
          <p:cNvPr id="9" name="~PP3346.WAV">
            <a:hlinkClick r:id="" action="ppaction://media"/>
          </p:cNvPr>
          <p:cNvPicPr>
            <a:picLocks noRot="1" noChangeAspect="1"/>
          </p:cNvPicPr>
          <p:nvPr>
            <a:wavAudioFile r:embed="rId1" name="~PP3346.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29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57298"/>
          </a:xfrm>
          <a:solidFill>
            <a:schemeClr val="tx1"/>
          </a:solidFill>
        </p:spPr>
        <p:txBody>
          <a:bodyPr>
            <a:noAutofit/>
          </a:bodyPr>
          <a:lstStyle/>
          <a:p>
            <a:pPr algn="l"/>
            <a:r>
              <a:rPr lang="en-AU" sz="2400" b="1" dirty="0" smtClean="0">
                <a:solidFill>
                  <a:srgbClr val="FFC000"/>
                </a:solidFill>
              </a:rPr>
              <a:t>             So, disregarding his cousin’s caution, Jaya bent down to the                  	billabong and had a long, cool drink.</a:t>
            </a:r>
            <a:r>
              <a:rPr lang="en-AU" sz="2400" dirty="0" smtClean="0">
                <a:solidFill>
                  <a:srgbClr val="FFC000"/>
                </a:solidFill>
              </a:rPr>
              <a:t/>
            </a:r>
            <a:br>
              <a:rPr lang="en-AU" sz="2400" dirty="0" smtClean="0">
                <a:solidFill>
                  <a:srgbClr val="FFC000"/>
                </a:solidFill>
              </a:rPr>
            </a:br>
            <a:endParaRPr lang="en-AU" sz="2400" dirty="0">
              <a:solidFill>
                <a:srgbClr val="FFC000"/>
              </a:solidFill>
            </a:endParaRPr>
          </a:p>
        </p:txBody>
      </p:sp>
      <p:sp>
        <p:nvSpPr>
          <p:cNvPr id="3" name="Content Placeholder 2"/>
          <p:cNvSpPr>
            <a:spLocks noGrp="1"/>
          </p:cNvSpPr>
          <p:nvPr>
            <p:ph idx="1"/>
          </p:nvPr>
        </p:nvSpPr>
        <p:spPr>
          <a:xfrm>
            <a:off x="0" y="4643422"/>
            <a:ext cx="9144000" cy="2214578"/>
          </a:xfrm>
          <a:solidFill>
            <a:schemeClr val="tx1"/>
          </a:solidFill>
        </p:spPr>
        <p:txBody>
          <a:bodyPr/>
          <a:lstStyle/>
          <a:p>
            <a:pPr>
              <a:buNone/>
            </a:pPr>
            <a:r>
              <a:rPr lang="en-AU" sz="2400" b="1" dirty="0" smtClean="0">
                <a:solidFill>
                  <a:srgbClr val="FFC000"/>
                </a:solidFill>
              </a:rPr>
              <a:t>     Just as he finished, the boys heard shouts coming from the distance.  “Jaya, </a:t>
            </a:r>
            <a:r>
              <a:rPr lang="en-AU" sz="2400" b="1" dirty="0" err="1" smtClean="0">
                <a:solidFill>
                  <a:srgbClr val="FFC000"/>
                </a:solidFill>
              </a:rPr>
              <a:t>Brilla</a:t>
            </a:r>
            <a:r>
              <a:rPr lang="en-AU" sz="2400" b="1" dirty="0" smtClean="0">
                <a:solidFill>
                  <a:srgbClr val="FFC000"/>
                </a:solidFill>
              </a:rPr>
              <a:t>, where are you?”</a:t>
            </a:r>
            <a:endParaRPr lang="en-AU" sz="2400" dirty="0" smtClean="0">
              <a:solidFill>
                <a:srgbClr val="FFC000"/>
              </a:solidFill>
            </a:endParaRPr>
          </a:p>
          <a:p>
            <a:pPr>
              <a:buNone/>
            </a:pPr>
            <a:r>
              <a:rPr lang="en-AU" sz="2400" b="1" dirty="0" smtClean="0">
                <a:solidFill>
                  <a:srgbClr val="FFC000"/>
                </a:solidFill>
              </a:rPr>
              <a:t>     It was a group of adults from the tribe, searching for the two lost boys.  Realising that they were in big trouble, the boys left the billabong and reluctantly headed back to camp.</a:t>
            </a:r>
            <a:endParaRPr lang="en-AU" sz="2400" dirty="0" smtClean="0">
              <a:solidFill>
                <a:srgbClr val="FFC000"/>
              </a:solidFill>
            </a:endParaRPr>
          </a:p>
          <a:p>
            <a:pPr>
              <a:buNone/>
            </a:pPr>
            <a:endParaRPr lang="en-AU" dirty="0"/>
          </a:p>
        </p:txBody>
      </p:sp>
      <p:pic>
        <p:nvPicPr>
          <p:cNvPr id="6" name="Picture 5" descr="boys found.jpg"/>
          <p:cNvPicPr>
            <a:picLocks noChangeAspect="1"/>
          </p:cNvPicPr>
          <p:nvPr/>
        </p:nvPicPr>
        <p:blipFill>
          <a:blip r:embed="rId3" cstate="print"/>
          <a:stretch>
            <a:fillRect/>
          </a:stretch>
        </p:blipFill>
        <p:spPr>
          <a:xfrm>
            <a:off x="0" y="1000108"/>
            <a:ext cx="9144000" cy="3714776"/>
          </a:xfrm>
          <a:prstGeom prst="rect">
            <a:avLst/>
          </a:prstGeom>
        </p:spPr>
      </p:pic>
      <p:pic>
        <p:nvPicPr>
          <p:cNvPr id="7" name="~PP985.WAV">
            <a:hlinkClick r:id="" action="ppaction://media"/>
          </p:cNvPr>
          <p:cNvPicPr>
            <a:picLocks noRot="1" noChangeAspect="1"/>
          </p:cNvPicPr>
          <p:nvPr>
            <a:wavAudioFile r:embed="rId1" name="~PP985.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29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714620"/>
          </a:xfrm>
          <a:solidFill>
            <a:schemeClr val="tx1"/>
          </a:solidFill>
        </p:spPr>
        <p:txBody>
          <a:bodyPr>
            <a:noAutofit/>
          </a:bodyPr>
          <a:lstStyle/>
          <a:p>
            <a:pPr algn="l"/>
            <a:r>
              <a:rPr lang="en-AU" sz="2400" b="1" dirty="0" smtClean="0">
                <a:solidFill>
                  <a:srgbClr val="FFC000"/>
                </a:solidFill>
              </a:rPr>
              <a:t>Meanwhile …</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 </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Gurgle … slurp … squelch!</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 </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A patch of murky bubbles was rising to the surface of the </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billabong.  From the mud and slime emerged a dark, shapeless creature.  “</a:t>
            </a:r>
            <a:r>
              <a:rPr lang="en-AU" sz="2400" b="1" dirty="0" err="1" smtClean="0">
                <a:solidFill>
                  <a:srgbClr val="FFC000"/>
                </a:solidFill>
              </a:rPr>
              <a:t>Aaarrrggghhh</a:t>
            </a:r>
            <a:r>
              <a:rPr lang="en-AU" sz="2400" b="1" dirty="0" smtClean="0">
                <a:solidFill>
                  <a:srgbClr val="FFC000"/>
                </a:solidFill>
              </a:rPr>
              <a:t>!”</a:t>
            </a:r>
            <a:endParaRPr lang="en-AU" sz="2400" dirty="0">
              <a:solidFill>
                <a:srgbClr val="FFC000"/>
              </a:solidFill>
            </a:endParaRPr>
          </a:p>
        </p:txBody>
      </p:sp>
      <p:pic>
        <p:nvPicPr>
          <p:cNvPr id="4" name="Content Placeholder 3" descr="bubbles.jpg"/>
          <p:cNvPicPr>
            <a:picLocks noGrp="1" noChangeAspect="1"/>
          </p:cNvPicPr>
          <p:nvPr>
            <p:ph idx="1"/>
          </p:nvPr>
        </p:nvPicPr>
        <p:blipFill>
          <a:blip r:embed="rId3" cstate="print"/>
          <a:stretch>
            <a:fillRect/>
          </a:stretch>
        </p:blipFill>
        <p:spPr>
          <a:xfrm>
            <a:off x="0" y="2714625"/>
            <a:ext cx="9143999" cy="4143375"/>
          </a:xfrm>
        </p:spPr>
      </p:pic>
      <p:pic>
        <p:nvPicPr>
          <p:cNvPr id="6" name="~PP711.WAV">
            <a:hlinkClick r:id="" action="ppaction://media"/>
          </p:cNvPr>
          <p:cNvPicPr>
            <a:picLocks noRot="1" noChangeAspect="1"/>
          </p:cNvPicPr>
          <p:nvPr>
            <a:wavAudioFile r:embed="rId1" name="~PP711.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22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143116"/>
          </a:xfrm>
          <a:solidFill>
            <a:schemeClr val="tx1"/>
          </a:solidFill>
        </p:spPr>
        <p:txBody>
          <a:bodyPr>
            <a:noAutofit/>
          </a:bodyPr>
          <a:lstStyle/>
          <a:p>
            <a:pPr algn="l"/>
            <a:r>
              <a:rPr lang="en-AU" sz="2400" b="1" dirty="0" smtClean="0">
                <a:solidFill>
                  <a:srgbClr val="FFC000"/>
                </a:solidFill>
              </a:rPr>
              <a:t>Slowly it stood, revealing its gruesome facial features.  Surely it was a face only a mother could love.  It had two gleaming green eyes, the colour of slime, and a fanged evil grin like a hungry </a:t>
            </a:r>
            <a:r>
              <a:rPr lang="en-AU" sz="2400" b="1" dirty="0" smtClean="0">
                <a:solidFill>
                  <a:srgbClr val="FFC000"/>
                </a:solidFill>
              </a:rPr>
              <a:t>sabre toothed tiger</a:t>
            </a:r>
            <a:r>
              <a:rPr lang="en-AU" sz="2400" b="1" dirty="0" smtClean="0">
                <a:solidFill>
                  <a:srgbClr val="FFC000"/>
                </a:solidFill>
              </a:rPr>
              <a:t>.</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 </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The Bunyip of the billabong had awakened!</a:t>
            </a:r>
            <a:endParaRPr lang="en-AU" sz="2400" dirty="0">
              <a:solidFill>
                <a:srgbClr val="FFC000"/>
              </a:solidFill>
            </a:endParaRPr>
          </a:p>
        </p:txBody>
      </p:sp>
      <p:sp>
        <p:nvSpPr>
          <p:cNvPr id="5" name="Rectangle 4"/>
          <p:cNvSpPr/>
          <p:nvPr/>
        </p:nvSpPr>
        <p:spPr>
          <a:xfrm>
            <a:off x="0" y="2143116"/>
            <a:ext cx="9144000" cy="471488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0482" name="Picture 2"/>
          <p:cNvPicPr>
            <a:picLocks noGrp="1" noChangeAspect="1" noChangeArrowheads="1"/>
          </p:cNvPicPr>
          <p:nvPr>
            <p:ph idx="1"/>
          </p:nvPr>
        </p:nvPicPr>
        <p:blipFill>
          <a:blip r:embed="rId3" cstate="print"/>
          <a:srcRect/>
          <a:stretch>
            <a:fillRect/>
          </a:stretch>
        </p:blipFill>
        <p:spPr bwMode="auto">
          <a:xfrm>
            <a:off x="2500298" y="3071810"/>
            <a:ext cx="3770064" cy="3147704"/>
          </a:xfrm>
          <a:prstGeom prst="rect">
            <a:avLst/>
          </a:prstGeom>
          <a:noFill/>
          <a:ln w="9525">
            <a:noFill/>
            <a:miter lim="800000"/>
            <a:headEnd/>
            <a:tailEnd/>
          </a:ln>
        </p:spPr>
      </p:pic>
      <p:pic>
        <p:nvPicPr>
          <p:cNvPr id="7" name="~PP2409.WAV">
            <a:hlinkClick r:id="" action="ppaction://media"/>
          </p:cNvPr>
          <p:cNvPicPr>
            <a:picLocks noRot="1" noChangeAspect="1"/>
          </p:cNvPicPr>
          <p:nvPr>
            <a:wavAudioFile r:embed="rId1" name="~PP2409.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9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429024"/>
          </a:xfrm>
          <a:solidFill>
            <a:schemeClr val="tx1"/>
          </a:solidFill>
        </p:spPr>
        <p:txBody>
          <a:bodyPr>
            <a:normAutofit/>
          </a:bodyPr>
          <a:lstStyle/>
          <a:p>
            <a:pPr algn="l"/>
            <a:r>
              <a:rPr lang="en-AU" sz="2400" b="1" dirty="0" smtClean="0">
                <a:solidFill>
                  <a:srgbClr val="FFC000"/>
                </a:solidFill>
              </a:rPr>
              <a:t>Over the next several days, the tribe became aware of an unsettling change in the local area.  The hunting game, once abundant, became scarce.  The roots the women dug up were rotting in the ground.  But worst of all, the provisions the tribe had set aside for the lean winter months had been attacked and eaten by vermin.</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 </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The elders were sensitive to these unprecedented omens and they knew that something was terribly wrong.  But what?</a:t>
            </a:r>
            <a:endParaRPr lang="en-AU" sz="2400" dirty="0">
              <a:solidFill>
                <a:srgbClr val="FFC000"/>
              </a:solidFill>
            </a:endParaRPr>
          </a:p>
        </p:txBody>
      </p:sp>
      <p:pic>
        <p:nvPicPr>
          <p:cNvPr id="5" name="Content Placeholder 4" descr="scarce.jpg"/>
          <p:cNvPicPr>
            <a:picLocks noGrp="1" noChangeAspect="1"/>
          </p:cNvPicPr>
          <p:nvPr>
            <p:ph idx="1"/>
          </p:nvPr>
        </p:nvPicPr>
        <p:blipFill>
          <a:blip r:embed="rId3" cstate="print"/>
          <a:stretch>
            <a:fillRect/>
          </a:stretch>
        </p:blipFill>
        <p:spPr>
          <a:xfrm>
            <a:off x="0" y="3286124"/>
            <a:ext cx="9144000" cy="3571876"/>
          </a:xfrm>
        </p:spPr>
      </p:pic>
      <p:pic>
        <p:nvPicPr>
          <p:cNvPr id="8" name="~PP2986.WAV">
            <a:hlinkClick r:id="" action="ppaction://media"/>
          </p:cNvPr>
          <p:cNvPicPr>
            <a:picLocks noRot="1" noChangeAspect="1"/>
          </p:cNvPicPr>
          <p:nvPr>
            <a:wavAudioFile r:embed="rId1" name="~PP2986.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31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Autofit/>
          </a:bodyPr>
          <a:lstStyle/>
          <a:p>
            <a:pPr algn="l"/>
            <a:r>
              <a:rPr lang="en-AU" sz="2400" b="1" dirty="0" smtClean="0">
                <a:solidFill>
                  <a:srgbClr val="FFC000"/>
                </a:solidFill>
              </a:rPr>
              <a:t>Jaya and </a:t>
            </a:r>
            <a:r>
              <a:rPr lang="en-AU" sz="2400" b="1" dirty="0" err="1" smtClean="0">
                <a:solidFill>
                  <a:srgbClr val="FFC000"/>
                </a:solidFill>
              </a:rPr>
              <a:t>Brilla</a:t>
            </a:r>
            <a:r>
              <a:rPr lang="en-AU" sz="2400" b="1" dirty="0" smtClean="0">
                <a:solidFill>
                  <a:srgbClr val="FFC000"/>
                </a:solidFill>
              </a:rPr>
              <a:t> knew the answer.</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“See what you’ve done!” accused </a:t>
            </a:r>
            <a:r>
              <a:rPr lang="en-AU" sz="2400" b="1" dirty="0" err="1" smtClean="0">
                <a:solidFill>
                  <a:srgbClr val="FFC000"/>
                </a:solidFill>
              </a:rPr>
              <a:t>Brilla</a:t>
            </a:r>
            <a:r>
              <a:rPr lang="en-AU" sz="2400" b="1" dirty="0" smtClean="0">
                <a:solidFill>
                  <a:srgbClr val="FFC000"/>
                </a:solidFill>
              </a:rPr>
              <a:t>.  “I told you not to drink from the billabong.  It’s your fault all this is happening.  We’ve got to tell.”</a:t>
            </a:r>
            <a:endParaRPr lang="en-AU" sz="2400" dirty="0">
              <a:solidFill>
                <a:srgbClr val="FFC000"/>
              </a:solidFill>
            </a:endParaRPr>
          </a:p>
        </p:txBody>
      </p:sp>
      <p:pic>
        <p:nvPicPr>
          <p:cNvPr id="5" name="Content Placeholder 4" descr="boys argue.jpg"/>
          <p:cNvPicPr>
            <a:picLocks noGrp="1" noChangeAspect="1"/>
          </p:cNvPicPr>
          <p:nvPr>
            <p:ph idx="1"/>
          </p:nvPr>
        </p:nvPicPr>
        <p:blipFill>
          <a:blip r:embed="rId3" cstate="print"/>
          <a:stretch>
            <a:fillRect/>
          </a:stretch>
        </p:blipFill>
        <p:spPr>
          <a:xfrm>
            <a:off x="0" y="1385889"/>
            <a:ext cx="9144000" cy="5472112"/>
          </a:xfrm>
        </p:spPr>
      </p:pic>
      <p:pic>
        <p:nvPicPr>
          <p:cNvPr id="4" name="~PP537.WAV">
            <a:hlinkClick r:id="" action="ppaction://media"/>
          </p:cNvPr>
          <p:cNvPicPr>
            <a:picLocks noRot="1" noChangeAspect="1"/>
          </p:cNvPicPr>
          <p:nvPr>
            <a:wavAudioFile r:embed="rId1" name="~PP537.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Tm="13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928802"/>
          </a:xfrm>
          <a:solidFill>
            <a:schemeClr val="tx1"/>
          </a:solidFill>
        </p:spPr>
        <p:txBody>
          <a:bodyPr>
            <a:normAutofit/>
          </a:bodyPr>
          <a:lstStyle/>
          <a:p>
            <a:pPr algn="l"/>
            <a:r>
              <a:rPr lang="en-AU" sz="2400" b="1" dirty="0" smtClean="0">
                <a:solidFill>
                  <a:srgbClr val="FFC000"/>
                </a:solidFill>
              </a:rPr>
              <a:t>Reluctantly Jaya agreed.</a:t>
            </a:r>
            <a:br>
              <a:rPr lang="en-AU" sz="2400" b="1" dirty="0" smtClean="0">
                <a:solidFill>
                  <a:srgbClr val="FFC000"/>
                </a:solidFill>
              </a:rPr>
            </a:br>
            <a:r>
              <a:rPr lang="en-AU" sz="2400" b="1" dirty="0" smtClean="0"/>
              <a:t>.</a:t>
            </a:r>
            <a:r>
              <a:rPr lang="en-AU" sz="2400" dirty="0" smtClean="0"/>
              <a:t/>
            </a:r>
            <a:br>
              <a:rPr lang="en-AU" sz="2400" dirty="0" smtClean="0"/>
            </a:br>
            <a:r>
              <a:rPr lang="en-AU" sz="2400" b="1" dirty="0" smtClean="0">
                <a:solidFill>
                  <a:srgbClr val="FFC000"/>
                </a:solidFill>
              </a:rPr>
              <a:t>Together they approached the elders and guiltily confessed to waking up the Bunyip.</a:t>
            </a:r>
            <a:endParaRPr lang="en-AU" sz="2400" dirty="0">
              <a:solidFill>
                <a:srgbClr val="FFC000"/>
              </a:solidFill>
            </a:endParaRPr>
          </a:p>
        </p:txBody>
      </p:sp>
      <p:pic>
        <p:nvPicPr>
          <p:cNvPr id="6" name="Content Placeholder 5" descr="confess.jpg"/>
          <p:cNvPicPr>
            <a:picLocks noGrp="1" noChangeAspect="1"/>
          </p:cNvPicPr>
          <p:nvPr>
            <p:ph idx="1"/>
          </p:nvPr>
        </p:nvPicPr>
        <p:blipFill>
          <a:blip r:embed="rId3" cstate="print"/>
          <a:stretch>
            <a:fillRect/>
          </a:stretch>
        </p:blipFill>
        <p:spPr>
          <a:xfrm>
            <a:off x="0" y="1928812"/>
            <a:ext cx="9143999" cy="4929188"/>
          </a:xfrm>
        </p:spPr>
      </p:pic>
      <p:pic>
        <p:nvPicPr>
          <p:cNvPr id="5" name="~PP1962.WAV">
            <a:hlinkClick r:id="" action="ppaction://media"/>
          </p:cNvPr>
          <p:cNvPicPr>
            <a:picLocks noRot="1" noChangeAspect="1"/>
          </p:cNvPicPr>
          <p:nvPr>
            <a:wavAudioFile r:embed="rId1" name="~PP1962.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9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sp>
        <p:nvSpPr>
          <p:cNvPr id="7" name="TextBox 6"/>
          <p:cNvSpPr txBox="1"/>
          <p:nvPr/>
        </p:nvSpPr>
        <p:spPr>
          <a:xfrm>
            <a:off x="1428728" y="1071546"/>
            <a:ext cx="857256" cy="1569660"/>
          </a:xfrm>
          <a:prstGeom prst="rect">
            <a:avLst/>
          </a:prstGeom>
          <a:noFill/>
        </p:spPr>
        <p:txBody>
          <a:bodyPr wrap="square" rtlCol="0">
            <a:spAutoFit/>
          </a:bodyPr>
          <a:lstStyle/>
          <a:p>
            <a:pPr algn="ctr"/>
            <a:endParaRPr lang="en-AU" sz="9600" b="1" dirty="0">
              <a:solidFill>
                <a:schemeClr val="bg1"/>
              </a:solidFill>
            </a:endParaRPr>
          </a:p>
        </p:txBody>
      </p:sp>
      <p:sp>
        <p:nvSpPr>
          <p:cNvPr id="12" name="TextBox 11"/>
          <p:cNvSpPr txBox="1"/>
          <p:nvPr/>
        </p:nvSpPr>
        <p:spPr>
          <a:xfrm>
            <a:off x="2500298" y="571480"/>
            <a:ext cx="857256" cy="1569660"/>
          </a:xfrm>
          <a:prstGeom prst="rect">
            <a:avLst/>
          </a:prstGeom>
          <a:noFill/>
        </p:spPr>
        <p:txBody>
          <a:bodyPr wrap="square" rtlCol="0">
            <a:spAutoFit/>
          </a:bodyPr>
          <a:lstStyle/>
          <a:p>
            <a:pPr algn="ctr"/>
            <a:endParaRPr lang="en-AU" sz="9600" b="1" dirty="0">
              <a:solidFill>
                <a:schemeClr val="bg1"/>
              </a:solidFill>
            </a:endParaRPr>
          </a:p>
        </p:txBody>
      </p:sp>
      <p:sp>
        <p:nvSpPr>
          <p:cNvPr id="14" name="TextBox 13"/>
          <p:cNvSpPr txBox="1"/>
          <p:nvPr/>
        </p:nvSpPr>
        <p:spPr>
          <a:xfrm>
            <a:off x="0" y="0"/>
            <a:ext cx="9144000" cy="1569660"/>
          </a:xfrm>
          <a:prstGeom prst="rect">
            <a:avLst/>
          </a:prstGeom>
          <a:noFill/>
        </p:spPr>
        <p:txBody>
          <a:bodyPr wrap="square" rtlCol="0">
            <a:spAutoFit/>
          </a:bodyPr>
          <a:lstStyle/>
          <a:p>
            <a:pPr algn="ctr"/>
            <a:endParaRPr lang="en-AU" sz="9600" b="1" dirty="0">
              <a:solidFill>
                <a:schemeClr val="bg1"/>
              </a:solidFill>
            </a:endParaRPr>
          </a:p>
        </p:txBody>
      </p:sp>
      <p:sp>
        <p:nvSpPr>
          <p:cNvPr id="15" name="TextBox 14"/>
          <p:cNvSpPr txBox="1"/>
          <p:nvPr/>
        </p:nvSpPr>
        <p:spPr>
          <a:xfrm>
            <a:off x="4214810" y="571480"/>
            <a:ext cx="857256" cy="1569660"/>
          </a:xfrm>
          <a:prstGeom prst="rect">
            <a:avLst/>
          </a:prstGeom>
          <a:noFill/>
        </p:spPr>
        <p:txBody>
          <a:bodyPr wrap="square" rtlCol="0">
            <a:spAutoFit/>
          </a:bodyPr>
          <a:lstStyle/>
          <a:p>
            <a:pPr algn="ctr"/>
            <a:endParaRPr lang="en-AU" sz="9600" b="1" dirty="0">
              <a:solidFill>
                <a:schemeClr val="bg1"/>
              </a:solidFill>
            </a:endParaRPr>
          </a:p>
        </p:txBody>
      </p:sp>
      <p:sp>
        <p:nvSpPr>
          <p:cNvPr id="16" name="TextBox 15"/>
          <p:cNvSpPr txBox="1"/>
          <p:nvPr/>
        </p:nvSpPr>
        <p:spPr>
          <a:xfrm>
            <a:off x="5357818" y="571480"/>
            <a:ext cx="857256" cy="1569660"/>
          </a:xfrm>
          <a:prstGeom prst="rect">
            <a:avLst/>
          </a:prstGeom>
          <a:noFill/>
        </p:spPr>
        <p:txBody>
          <a:bodyPr wrap="square" rtlCol="0">
            <a:spAutoFit/>
          </a:bodyPr>
          <a:lstStyle/>
          <a:p>
            <a:pPr algn="ctr"/>
            <a:endParaRPr lang="en-AU" sz="9600" b="1" dirty="0">
              <a:solidFill>
                <a:schemeClr val="bg1"/>
              </a:solidFill>
            </a:endParaRPr>
          </a:p>
        </p:txBody>
      </p:sp>
      <p:sp>
        <p:nvSpPr>
          <p:cNvPr id="17" name="TextBox 16"/>
          <p:cNvSpPr txBox="1"/>
          <p:nvPr/>
        </p:nvSpPr>
        <p:spPr>
          <a:xfrm flipH="1" flipV="1">
            <a:off x="4643438" y="2712644"/>
            <a:ext cx="1714512" cy="1569660"/>
          </a:xfrm>
          <a:prstGeom prst="rect">
            <a:avLst/>
          </a:prstGeom>
          <a:noFill/>
        </p:spPr>
        <p:txBody>
          <a:bodyPr wrap="square" rtlCol="0">
            <a:spAutoFit/>
          </a:bodyPr>
          <a:lstStyle/>
          <a:p>
            <a:pPr algn="ctr"/>
            <a:endParaRPr lang="en-AU" sz="9600" b="1" dirty="0">
              <a:solidFill>
                <a:schemeClr val="bg1"/>
              </a:solidFill>
            </a:endParaRPr>
          </a:p>
        </p:txBody>
      </p:sp>
      <p:sp>
        <p:nvSpPr>
          <p:cNvPr id="18" name="TextBox 17"/>
          <p:cNvSpPr txBox="1"/>
          <p:nvPr/>
        </p:nvSpPr>
        <p:spPr>
          <a:xfrm>
            <a:off x="4143372" y="1357298"/>
            <a:ext cx="857256" cy="1569660"/>
          </a:xfrm>
          <a:prstGeom prst="rect">
            <a:avLst/>
          </a:prstGeom>
          <a:noFill/>
        </p:spPr>
        <p:txBody>
          <a:bodyPr wrap="square" rtlCol="0">
            <a:spAutoFit/>
          </a:bodyPr>
          <a:lstStyle/>
          <a:p>
            <a:pPr algn="ctr"/>
            <a:endParaRPr lang="en-AU" sz="9600" b="1" dirty="0">
              <a:solidFill>
                <a:schemeClr val="bg1"/>
              </a:solidFill>
            </a:endParaRPr>
          </a:p>
        </p:txBody>
      </p:sp>
      <p:sp>
        <p:nvSpPr>
          <p:cNvPr id="22" name="TextBox 21"/>
          <p:cNvSpPr txBox="1"/>
          <p:nvPr/>
        </p:nvSpPr>
        <p:spPr>
          <a:xfrm>
            <a:off x="714348" y="6143644"/>
            <a:ext cx="8143932" cy="369332"/>
          </a:xfrm>
          <a:prstGeom prst="rect">
            <a:avLst/>
          </a:prstGeom>
          <a:noFill/>
        </p:spPr>
        <p:txBody>
          <a:bodyPr wrap="square" rtlCol="0">
            <a:spAutoFit/>
          </a:bodyPr>
          <a:lstStyle/>
          <a:p>
            <a:r>
              <a:rPr lang="en-AU" dirty="0" smtClean="0">
                <a:solidFill>
                  <a:schemeClr val="bg1"/>
                </a:solidFill>
              </a:rPr>
              <a:t>By:  6 WG						Bald Face Public School                                                                                       </a:t>
            </a:r>
            <a:endParaRPr lang="en-AU" dirty="0">
              <a:solidFill>
                <a:schemeClr val="bg1"/>
              </a:solidFill>
            </a:endParaRPr>
          </a:p>
        </p:txBody>
      </p:sp>
      <p:pic>
        <p:nvPicPr>
          <p:cNvPr id="19" name="Picture 18" descr="red centre.jpg"/>
          <p:cNvPicPr>
            <a:picLocks noChangeAspect="1"/>
          </p:cNvPicPr>
          <p:nvPr/>
        </p:nvPicPr>
        <p:blipFill>
          <a:blip r:embed="rId4" cstate="print"/>
          <a:stretch>
            <a:fillRect/>
          </a:stretch>
        </p:blipFill>
        <p:spPr>
          <a:xfrm>
            <a:off x="0" y="714356"/>
            <a:ext cx="9144000" cy="6143645"/>
          </a:xfrm>
          <a:prstGeom prst="rect">
            <a:avLst/>
          </a:prstGeom>
        </p:spPr>
      </p:pic>
      <p:sp>
        <p:nvSpPr>
          <p:cNvPr id="1029" name="Rectangle 5"/>
          <p:cNvSpPr>
            <a:spLocks noChangeArrowheads="1"/>
          </p:cNvSpPr>
          <p:nvPr/>
        </p:nvSpPr>
        <p:spPr bwMode="auto">
          <a:xfrm>
            <a:off x="0" y="0"/>
            <a:ext cx="9144000" cy="769441"/>
          </a:xfrm>
          <a:prstGeom prst="rect">
            <a:avLst/>
          </a:prstGeom>
          <a:solidFill>
            <a:schemeClr val="tx1"/>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2600" b="1" i="0" u="none" strike="noStrike" cap="none" normalizeH="0" baseline="0" dirty="0" smtClean="0">
                <a:ln>
                  <a:noFill/>
                </a:ln>
                <a:solidFill>
                  <a:srgbClr val="FFCC00"/>
                </a:solidFill>
                <a:effectLst/>
                <a:latin typeface="Tahoma" pitchFamily="34" charset="0"/>
                <a:cs typeface="Arial" pitchFamily="34" charset="0"/>
              </a:rPr>
              <a:t>    </a:t>
            </a:r>
            <a:r>
              <a:rPr kumimoji="0" lang="en-AU" sz="2400" b="1" i="0" u="none" strike="noStrike" cap="none" normalizeH="0" baseline="0" dirty="0" smtClean="0">
                <a:ln>
                  <a:noFill/>
                </a:ln>
                <a:solidFill>
                  <a:srgbClr val="FFCC00"/>
                </a:solidFill>
                <a:effectLst/>
                <a:latin typeface="Tahoma" pitchFamily="34" charset="0"/>
                <a:cs typeface="Arial" pitchFamily="34" charset="0"/>
              </a:rPr>
              <a:t>A long time ago, deep in the red centre of the </a:t>
            </a:r>
          </a:p>
          <a:p>
            <a:pPr marL="0" marR="0" lvl="0" indent="0" algn="l" defTabSz="914400" rtl="0" eaLnBrk="1" fontAlgn="base" latinLnBrk="0" hangingPunct="1">
              <a:lnSpc>
                <a:spcPct val="100000"/>
              </a:lnSpc>
              <a:spcBef>
                <a:spcPct val="0"/>
              </a:spcBef>
              <a:spcAft>
                <a:spcPct val="0"/>
              </a:spcAft>
              <a:buClrTx/>
              <a:buSzTx/>
              <a:buFontTx/>
              <a:buNone/>
              <a:tabLst/>
            </a:pPr>
            <a:r>
              <a:rPr kumimoji="0" lang="en-AU" sz="2400" b="1" i="0" u="none" strike="noStrike" cap="none" normalizeH="0" baseline="0" dirty="0" smtClean="0">
                <a:ln>
                  <a:noFill/>
                </a:ln>
                <a:solidFill>
                  <a:srgbClr val="FFCC00"/>
                </a:solidFill>
                <a:effectLst/>
                <a:latin typeface="Tahoma" pitchFamily="34" charset="0"/>
                <a:cs typeface="Arial" pitchFamily="34" charset="0"/>
              </a:rPr>
              <a:t>    Australian desert, lived the Kangaroo tribe.</a:t>
            </a:r>
            <a:endParaRPr kumimoji="0" lang="en-AU"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4" name="~PP2605.WAV">
            <a:hlinkClick r:id="" action="ppaction://media"/>
          </p:cNvPr>
          <p:cNvPicPr>
            <a:picLocks noRot="1" noChangeAspect="1"/>
          </p:cNvPicPr>
          <p:nvPr>
            <a:wavAudioFile r:embed="rId1" name="~PP2605.WAV"/>
          </p:nvPr>
        </p:nvPicPr>
        <p:blipFill>
          <a:blip r:embed="rId5" cstate="print"/>
          <a:stretch>
            <a:fillRect/>
          </a:stretch>
        </p:blipFill>
        <p:spPr>
          <a:xfrm>
            <a:off x="8639175" y="6353175"/>
            <a:ext cx="304800" cy="304800"/>
          </a:xfrm>
          <a:prstGeom prst="rect">
            <a:avLst/>
          </a:prstGeom>
        </p:spPr>
      </p:pic>
    </p:spTree>
  </p:cSld>
  <p:clrMapOvr>
    <a:masterClrMapping/>
  </p:clrMapOvr>
  <p:transition spd="med" advClick="0" advTm="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643314"/>
          </a:xfrm>
          <a:solidFill>
            <a:schemeClr val="tx1"/>
          </a:solidFill>
        </p:spPr>
        <p:txBody>
          <a:bodyPr>
            <a:normAutofit fontScale="90000"/>
          </a:bodyPr>
          <a:lstStyle/>
          <a:p>
            <a:pPr algn="l"/>
            <a:r>
              <a:rPr lang="en-AU" sz="2700" b="1" dirty="0" smtClean="0">
                <a:solidFill>
                  <a:srgbClr val="FFC000"/>
                </a:solidFill>
              </a:rPr>
              <a:t>The elders met to discuss this dramatic turn of events.  After much deliberation, they decided that the tribe was left with no alternative—they had to leave.</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 </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Once a Bunyip was disturbed, it would take a long time before it settled back down to its nest at the bottom of the billabong.  The tribe could not afford to wait for this to happen or they would certainly starve.</a:t>
            </a:r>
            <a:r>
              <a:rPr lang="en-AU" dirty="0" smtClean="0"/>
              <a:t/>
            </a:r>
            <a:br>
              <a:rPr lang="en-AU" dirty="0" smtClean="0"/>
            </a:br>
            <a:r>
              <a:rPr lang="en-AU" b="1" dirty="0" smtClean="0"/>
              <a:t> </a:t>
            </a:r>
            <a:endParaRPr lang="en-AU" dirty="0"/>
          </a:p>
        </p:txBody>
      </p:sp>
      <p:pic>
        <p:nvPicPr>
          <p:cNvPr id="5" name="Content Placeholder 4" descr="lleave.jpg"/>
          <p:cNvPicPr>
            <a:picLocks noGrp="1" noChangeAspect="1"/>
          </p:cNvPicPr>
          <p:nvPr>
            <p:ph idx="1"/>
          </p:nvPr>
        </p:nvPicPr>
        <p:blipFill>
          <a:blip r:embed="rId3" cstate="print"/>
          <a:stretch>
            <a:fillRect/>
          </a:stretch>
        </p:blipFill>
        <p:spPr>
          <a:xfrm>
            <a:off x="0" y="3286125"/>
            <a:ext cx="9144000" cy="3571875"/>
          </a:xfrm>
        </p:spPr>
      </p:pic>
      <p:pic>
        <p:nvPicPr>
          <p:cNvPr id="4" name="~PP836.WAV">
            <a:hlinkClick r:id="" action="ppaction://media"/>
          </p:cNvPr>
          <p:cNvPicPr>
            <a:picLocks noRot="1" noChangeAspect="1"/>
          </p:cNvPicPr>
          <p:nvPr>
            <a:wavAudioFile r:embed="rId1" name="~PP836.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24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000240"/>
          </a:xfrm>
          <a:solidFill>
            <a:schemeClr val="tx1"/>
          </a:solidFill>
        </p:spPr>
        <p:txBody>
          <a:bodyPr>
            <a:noAutofit/>
          </a:bodyPr>
          <a:lstStyle/>
          <a:p>
            <a:pPr algn="l"/>
            <a:r>
              <a:rPr lang="en-AU" sz="2400" b="1" dirty="0" smtClean="0">
                <a:solidFill>
                  <a:srgbClr val="FFC000"/>
                </a:solidFill>
              </a:rPr>
              <a:t>The tribe’s journey was a long and difficult one.  Despite their open and friendly nature, they were quickly shunned by neighbouring tribes once that they heard what had happened.  No one else wanted anything to do with those who had brought bad luck by awakening a Bunyip.</a:t>
            </a:r>
            <a:endParaRPr lang="en-AU" sz="2400" dirty="0">
              <a:solidFill>
                <a:srgbClr val="FFC000"/>
              </a:solidFill>
            </a:endParaRPr>
          </a:p>
        </p:txBody>
      </p:sp>
      <p:pic>
        <p:nvPicPr>
          <p:cNvPr id="4" name="Content Placeholder 3" descr="art_rage_lauren.jpg"/>
          <p:cNvPicPr>
            <a:picLocks noGrp="1" noChangeAspect="1"/>
          </p:cNvPicPr>
          <p:nvPr>
            <p:ph idx="1"/>
          </p:nvPr>
        </p:nvPicPr>
        <p:blipFill>
          <a:blip r:embed="rId3" cstate="print"/>
          <a:stretch>
            <a:fillRect/>
          </a:stretch>
        </p:blipFill>
        <p:spPr>
          <a:xfrm>
            <a:off x="0" y="2000240"/>
            <a:ext cx="9144000" cy="4954470"/>
          </a:xfrm>
        </p:spPr>
      </p:pic>
      <p:pic>
        <p:nvPicPr>
          <p:cNvPr id="5" name="~PP2840.WAV">
            <a:hlinkClick r:id="" action="ppaction://media"/>
          </p:cNvPr>
          <p:cNvPicPr>
            <a:picLocks noRot="1" noChangeAspect="1"/>
          </p:cNvPicPr>
          <p:nvPr>
            <a:wavAudioFile r:embed="rId1" name="~PP2840.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Autofit/>
          </a:bodyPr>
          <a:lstStyle/>
          <a:p>
            <a:pPr algn="l"/>
            <a:r>
              <a:rPr lang="en-AU" sz="2400" b="1" dirty="0" smtClean="0">
                <a:solidFill>
                  <a:srgbClr val="FFC000"/>
                </a:solidFill>
              </a:rPr>
              <a:t>Times became even more desperate as the dry season surged on relentlessly.  Jaya and </a:t>
            </a:r>
            <a:r>
              <a:rPr lang="en-AU" sz="2400" b="1" dirty="0" err="1" smtClean="0">
                <a:solidFill>
                  <a:srgbClr val="FFC000"/>
                </a:solidFill>
              </a:rPr>
              <a:t>Brilla</a:t>
            </a:r>
            <a:r>
              <a:rPr lang="en-AU" sz="2400" b="1" dirty="0" smtClean="0">
                <a:solidFill>
                  <a:srgbClr val="FFC000"/>
                </a:solidFill>
              </a:rPr>
              <a:t> were tortured daily by the knowledge that they had brought such hardship and bad luck to their loved ones.</a:t>
            </a:r>
            <a:endParaRPr lang="en-AU" sz="2400" dirty="0">
              <a:solidFill>
                <a:srgbClr val="FFC000"/>
              </a:solidFill>
            </a:endParaRPr>
          </a:p>
        </p:txBody>
      </p:sp>
      <p:pic>
        <p:nvPicPr>
          <p:cNvPr id="5" name="Content Placeholder 4" descr="journey.jpg"/>
          <p:cNvPicPr>
            <a:picLocks noGrp="1" noChangeAspect="1"/>
          </p:cNvPicPr>
          <p:nvPr>
            <p:ph idx="1"/>
          </p:nvPr>
        </p:nvPicPr>
        <p:blipFill>
          <a:blip r:embed="rId3" cstate="print"/>
          <a:stretch>
            <a:fillRect/>
          </a:stretch>
        </p:blipFill>
        <p:spPr>
          <a:xfrm>
            <a:off x="0" y="1285860"/>
            <a:ext cx="9144000" cy="5572140"/>
          </a:xfrm>
        </p:spPr>
      </p:pic>
      <p:pic>
        <p:nvPicPr>
          <p:cNvPr id="4" name="~PP914.WAV">
            <a:hlinkClick r:id="" action="ppaction://media"/>
          </p:cNvPr>
          <p:cNvPicPr>
            <a:picLocks noRot="1" noChangeAspect="1"/>
          </p:cNvPicPr>
          <p:nvPr>
            <a:wavAudioFile r:embed="rId1" name="~PP914.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5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357562"/>
          </a:xfrm>
          <a:solidFill>
            <a:schemeClr val="tx1"/>
          </a:solidFill>
        </p:spPr>
        <p:txBody>
          <a:bodyPr>
            <a:normAutofit fontScale="90000"/>
          </a:bodyPr>
          <a:lstStyle/>
          <a:p>
            <a:pPr algn="l"/>
            <a:r>
              <a:rPr lang="en-AU" sz="2400" b="1" dirty="0" smtClean="0">
                <a:solidFill>
                  <a:srgbClr val="FFC000"/>
                </a:solidFill>
              </a:rPr>
              <a:t>But just when they thought that their migration would never end, the tribe approached a rocky outcrop.  As they peered over the edge, they saw a mob of kangaroos bounding across the plain.  </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 </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The elders took this as a sign from their spirit totem that the Bunyip was no longer angry with them and that this land should become their new home.</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 </a:t>
            </a:r>
            <a:r>
              <a:rPr lang="en-AU" sz="2400" dirty="0" smtClean="0">
                <a:solidFill>
                  <a:srgbClr val="FFC000"/>
                </a:solidFill>
              </a:rPr>
              <a:t/>
            </a:r>
            <a:br>
              <a:rPr lang="en-AU" sz="2400" dirty="0" smtClean="0">
                <a:solidFill>
                  <a:srgbClr val="FFC000"/>
                </a:solidFill>
              </a:rPr>
            </a:br>
            <a:r>
              <a:rPr lang="en-AU" sz="2400" b="1" dirty="0" smtClean="0">
                <a:solidFill>
                  <a:srgbClr val="FFC000"/>
                </a:solidFill>
              </a:rPr>
              <a:t>Their journey was complete!</a:t>
            </a:r>
            <a:endParaRPr lang="en-AU" sz="2400" dirty="0">
              <a:solidFill>
                <a:srgbClr val="FFC000"/>
              </a:solidFill>
            </a:endParaRPr>
          </a:p>
        </p:txBody>
      </p:sp>
      <p:pic>
        <p:nvPicPr>
          <p:cNvPr id="6" name="Content Placeholder 5" descr="kangaroos.jpg"/>
          <p:cNvPicPr>
            <a:picLocks noGrp="1" noChangeAspect="1"/>
          </p:cNvPicPr>
          <p:nvPr>
            <p:ph idx="1"/>
          </p:nvPr>
        </p:nvPicPr>
        <p:blipFill>
          <a:blip r:embed="rId3" cstate="print"/>
          <a:stretch>
            <a:fillRect/>
          </a:stretch>
        </p:blipFill>
        <p:spPr>
          <a:xfrm>
            <a:off x="0" y="3143250"/>
            <a:ext cx="9144000" cy="3714750"/>
          </a:xfrm>
        </p:spPr>
      </p:pic>
      <p:pic>
        <p:nvPicPr>
          <p:cNvPr id="5" name="~PP2002.WAV">
            <a:hlinkClick r:id="" action="ppaction://media"/>
          </p:cNvPr>
          <p:cNvPicPr>
            <a:picLocks noRot="1" noChangeAspect="1"/>
          </p:cNvPicPr>
          <p:nvPr>
            <a:wavAudioFile r:embed="rId1" name="~PP2002.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24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572140"/>
            <a:ext cx="9144000" cy="1285860"/>
          </a:xfrm>
          <a:solidFill>
            <a:schemeClr val="tx1"/>
          </a:solidFill>
        </p:spPr>
        <p:txBody>
          <a:bodyPr>
            <a:normAutofit fontScale="90000"/>
          </a:bodyPr>
          <a:lstStyle/>
          <a:p>
            <a:pPr algn="l"/>
            <a:r>
              <a:rPr lang="en-AU" sz="2700" b="1" dirty="0" smtClean="0"/>
              <a:t>   </a:t>
            </a:r>
            <a:r>
              <a:rPr lang="en-AU" sz="2700" b="1" dirty="0" smtClean="0">
                <a:solidFill>
                  <a:srgbClr val="FFC000"/>
                </a:solidFill>
              </a:rPr>
              <a:t/>
            </a:r>
            <a:br>
              <a:rPr lang="en-AU" sz="2700" b="1" dirty="0" smtClean="0">
                <a:solidFill>
                  <a:srgbClr val="FFC000"/>
                </a:solidFill>
              </a:rPr>
            </a:br>
            <a:r>
              <a:rPr lang="en-AU" sz="2700" b="1" dirty="0" smtClean="0">
                <a:solidFill>
                  <a:srgbClr val="FFC000"/>
                </a:solidFill>
              </a:rPr>
              <a:t>    </a:t>
            </a:r>
            <a:br>
              <a:rPr lang="en-AU" sz="2700" b="1" dirty="0" smtClean="0">
                <a:solidFill>
                  <a:srgbClr val="FFC000"/>
                </a:solidFill>
              </a:rPr>
            </a:br>
            <a:r>
              <a:rPr lang="en-AU" sz="2700" b="1" dirty="0" smtClean="0">
                <a:solidFill>
                  <a:srgbClr val="FFC000"/>
                </a:solidFill>
              </a:rPr>
              <a:t>The men spent their days hunting emus and goannas, while the                       elders taught the young children of their proud ancient heritage and    culture, and most importantly, of all the legends of the land.</a:t>
            </a:r>
            <a:r>
              <a:rPr lang="en-AU" dirty="0" smtClean="0"/>
              <a:t/>
            </a:r>
            <a:br>
              <a:rPr lang="en-AU" dirty="0" smtClean="0"/>
            </a:br>
            <a:r>
              <a:rPr lang="en-AU" dirty="0" smtClean="0"/>
              <a:t> </a:t>
            </a:r>
            <a:endParaRPr lang="en-AU" dirty="0"/>
          </a:p>
        </p:txBody>
      </p:sp>
      <p:sp>
        <p:nvSpPr>
          <p:cNvPr id="3" name="Content Placeholder 2"/>
          <p:cNvSpPr>
            <a:spLocks noGrp="1"/>
          </p:cNvSpPr>
          <p:nvPr>
            <p:ph idx="1"/>
          </p:nvPr>
        </p:nvSpPr>
        <p:spPr>
          <a:xfrm>
            <a:off x="0" y="1"/>
            <a:ext cx="9144000" cy="1643049"/>
          </a:xfrm>
          <a:solidFill>
            <a:schemeClr val="tx1"/>
          </a:solidFill>
        </p:spPr>
        <p:txBody>
          <a:bodyPr/>
          <a:lstStyle/>
          <a:p>
            <a:pPr>
              <a:buNone/>
            </a:pPr>
            <a:r>
              <a:rPr lang="en-AU" sz="2400" b="1" dirty="0" smtClean="0">
                <a:solidFill>
                  <a:srgbClr val="FFC000"/>
                </a:solidFill>
              </a:rPr>
              <a:t>    </a:t>
            </a:r>
          </a:p>
          <a:p>
            <a:pPr>
              <a:buNone/>
            </a:pPr>
            <a:r>
              <a:rPr lang="en-AU" sz="2400" b="1" dirty="0" smtClean="0">
                <a:solidFill>
                  <a:srgbClr val="FFC000"/>
                </a:solidFill>
              </a:rPr>
              <a:t>     The women and children spent their days collecting berries, weaving baskets and preparing meals for the tribe.</a:t>
            </a:r>
            <a:endParaRPr lang="en-AU" sz="2400" dirty="0" smtClean="0">
              <a:solidFill>
                <a:srgbClr val="FFC000"/>
              </a:solidFill>
            </a:endParaRPr>
          </a:p>
          <a:p>
            <a:pPr>
              <a:buNone/>
            </a:pPr>
            <a:endParaRPr lang="en-AU" dirty="0"/>
          </a:p>
        </p:txBody>
      </p:sp>
      <p:pic>
        <p:nvPicPr>
          <p:cNvPr id="6" name="Picture 5" descr="abbo3.jpg"/>
          <p:cNvPicPr>
            <a:picLocks noChangeAspect="1"/>
          </p:cNvPicPr>
          <p:nvPr/>
        </p:nvPicPr>
        <p:blipFill>
          <a:blip r:embed="rId3" cstate="print"/>
          <a:stretch>
            <a:fillRect/>
          </a:stretch>
        </p:blipFill>
        <p:spPr>
          <a:xfrm>
            <a:off x="0" y="1571612"/>
            <a:ext cx="9144000" cy="4000528"/>
          </a:xfrm>
          <a:prstGeom prst="rect">
            <a:avLst/>
          </a:prstGeom>
        </p:spPr>
      </p:pic>
      <p:pic>
        <p:nvPicPr>
          <p:cNvPr id="10" name="~PP260.WAV">
            <a:hlinkClick r:id="" action="ppaction://media"/>
          </p:cNvPr>
          <p:cNvPicPr>
            <a:picLocks noRot="1" noChangeAspect="1"/>
          </p:cNvPicPr>
          <p:nvPr>
            <a:wavAudioFile r:embed="rId1" name="~PP260.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21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28736"/>
          </a:xfrm>
          <a:solidFill>
            <a:schemeClr val="tx1"/>
          </a:solidFill>
        </p:spPr>
        <p:txBody>
          <a:bodyPr>
            <a:normAutofit/>
          </a:bodyPr>
          <a:lstStyle/>
          <a:p>
            <a:r>
              <a:rPr lang="en-AU" sz="2400" b="1" dirty="0" smtClean="0">
                <a:solidFill>
                  <a:srgbClr val="FFC000"/>
                </a:solidFill>
              </a:rPr>
              <a:t>One of these legends was </a:t>
            </a:r>
            <a:br>
              <a:rPr lang="en-AU" sz="2400" b="1" dirty="0" smtClean="0">
                <a:solidFill>
                  <a:srgbClr val="FFC000"/>
                </a:solidFill>
              </a:rPr>
            </a:br>
            <a:r>
              <a:rPr lang="en-AU" sz="2400" b="1" dirty="0" smtClean="0">
                <a:solidFill>
                  <a:srgbClr val="FFC000"/>
                </a:solidFill>
              </a:rPr>
              <a:t>“The Bunyip of the Billabong”.</a:t>
            </a:r>
            <a:endParaRPr lang="en-AU" sz="2400" dirty="0">
              <a:solidFill>
                <a:srgbClr val="FFC000"/>
              </a:solidFill>
            </a:endParaRPr>
          </a:p>
        </p:txBody>
      </p:sp>
      <p:sp>
        <p:nvSpPr>
          <p:cNvPr id="11" name="Rectangle 10"/>
          <p:cNvSpPr/>
          <p:nvPr/>
        </p:nvSpPr>
        <p:spPr>
          <a:xfrm>
            <a:off x="0" y="1285860"/>
            <a:ext cx="9144000" cy="557214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7410" name="Picture 2"/>
          <p:cNvPicPr>
            <a:picLocks noGrp="1" noChangeAspect="1" noChangeArrowheads="1"/>
          </p:cNvPicPr>
          <p:nvPr>
            <p:ph idx="1"/>
          </p:nvPr>
        </p:nvPicPr>
        <p:blipFill>
          <a:blip r:embed="rId3" cstate="print"/>
          <a:srcRect/>
          <a:stretch>
            <a:fillRect/>
          </a:stretch>
        </p:blipFill>
        <p:spPr bwMode="auto">
          <a:xfrm>
            <a:off x="2428860" y="1857364"/>
            <a:ext cx="4485715" cy="3742857"/>
          </a:xfrm>
          <a:prstGeom prst="rect">
            <a:avLst/>
          </a:prstGeom>
          <a:noFill/>
          <a:ln w="9525">
            <a:noFill/>
            <a:miter lim="800000"/>
            <a:headEnd/>
            <a:tailEnd/>
          </a:ln>
        </p:spPr>
      </p:pic>
      <p:pic>
        <p:nvPicPr>
          <p:cNvPr id="6" name="~PP877.WAV">
            <a:hlinkClick r:id="" action="ppaction://media"/>
          </p:cNvPr>
          <p:cNvPicPr>
            <a:picLocks noRot="1" noChangeAspect="1"/>
          </p:cNvPicPr>
          <p:nvPr>
            <a:wavAudioFile r:embed="rId1" name="~PP877.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6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43050"/>
          </a:xfrm>
          <a:solidFill>
            <a:schemeClr val="tx1"/>
          </a:solidFill>
        </p:spPr>
        <p:txBody>
          <a:bodyPr>
            <a:normAutofit fontScale="90000"/>
          </a:bodyPr>
          <a:lstStyle/>
          <a:p>
            <a:pPr algn="l"/>
            <a:r>
              <a:rPr lang="en-AU" sz="2200" b="1" dirty="0" smtClean="0"/>
              <a:t> </a:t>
            </a:r>
            <a:br>
              <a:rPr lang="en-AU" sz="2200" b="1" dirty="0" smtClean="0"/>
            </a:br>
            <a:r>
              <a:rPr lang="en-AU" sz="2200" b="1" dirty="0" smtClean="0"/>
              <a:t/>
            </a:r>
            <a:br>
              <a:rPr lang="en-AU" sz="2200" b="1" dirty="0" smtClean="0"/>
            </a:br>
            <a:r>
              <a:rPr lang="en-AU" sz="2700" b="1" dirty="0" smtClean="0">
                <a:solidFill>
                  <a:srgbClr val="FFC000"/>
                </a:solidFill>
              </a:rPr>
              <a:t>The Bunyip was usually shy and retiring.  It spent most of its time hiding in the squishy brown mud at the bottom of the billabong.  But, as the elders knew, if it was disturbed it would unleash its anger by creating bad luck.</a:t>
            </a:r>
            <a:r>
              <a:rPr lang="en-AU" dirty="0" smtClean="0"/>
              <a:t/>
            </a:r>
            <a:br>
              <a:rPr lang="en-AU" dirty="0" smtClean="0"/>
            </a:br>
            <a:endParaRPr lang="en-AU" dirty="0"/>
          </a:p>
        </p:txBody>
      </p:sp>
      <p:pic>
        <p:nvPicPr>
          <p:cNvPr id="4" name="Content Placeholder 3" descr="bad luck.jpg"/>
          <p:cNvPicPr>
            <a:picLocks noGrp="1" noChangeAspect="1"/>
          </p:cNvPicPr>
          <p:nvPr>
            <p:ph idx="1"/>
          </p:nvPr>
        </p:nvPicPr>
        <p:blipFill>
          <a:blip r:embed="rId3" cstate="print"/>
          <a:stretch>
            <a:fillRect/>
          </a:stretch>
        </p:blipFill>
        <p:spPr>
          <a:xfrm>
            <a:off x="0" y="1571612"/>
            <a:ext cx="9144000" cy="5286388"/>
          </a:xfrm>
        </p:spPr>
      </p:pic>
      <p:pic>
        <p:nvPicPr>
          <p:cNvPr id="7" name="~PP1633.WAV">
            <a:hlinkClick r:id="" action="ppaction://media"/>
          </p:cNvPr>
          <p:cNvPicPr>
            <a:picLocks noRot="1" noChangeAspect="1"/>
          </p:cNvPicPr>
          <p:nvPr>
            <a:wavAudioFile r:embed="rId1" name="~PP1633.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7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rmAutofit fontScale="90000"/>
          </a:bodyPr>
          <a:lstStyle/>
          <a:p>
            <a:pPr algn="l"/>
            <a:r>
              <a:rPr lang="en-AU" b="1" dirty="0" smtClean="0"/>
              <a:t> </a:t>
            </a:r>
            <a:br>
              <a:rPr lang="en-AU" b="1" dirty="0" smtClean="0"/>
            </a:br>
            <a:r>
              <a:rPr lang="en-AU" sz="2700" b="1" dirty="0" smtClean="0">
                <a:solidFill>
                  <a:srgbClr val="FFC000"/>
                </a:solidFill>
              </a:rPr>
              <a:t>So, from the earliest time, all the children of the kangaroo tribe were warned to stay away from the billabong, especially </a:t>
            </a:r>
            <a:r>
              <a:rPr lang="en-AU" sz="2700" dirty="0" smtClean="0">
                <a:solidFill>
                  <a:srgbClr val="FFC000"/>
                </a:solidFill>
              </a:rPr>
              <a:t> </a:t>
            </a:r>
            <a:r>
              <a:rPr lang="en-AU" sz="2700" b="1" dirty="0" smtClean="0">
                <a:solidFill>
                  <a:srgbClr val="FFC000"/>
                </a:solidFill>
              </a:rPr>
              <a:t>towards dusk — or face the consequences!</a:t>
            </a:r>
            <a:r>
              <a:rPr lang="en-AU" dirty="0" smtClean="0"/>
              <a:t/>
            </a:r>
            <a:br>
              <a:rPr lang="en-AU" dirty="0" smtClean="0"/>
            </a:br>
            <a:endParaRPr lang="en-AU" dirty="0"/>
          </a:p>
        </p:txBody>
      </p:sp>
      <p:pic>
        <p:nvPicPr>
          <p:cNvPr id="4" name="Content Placeholder 3" descr="stay away.jpg"/>
          <p:cNvPicPr>
            <a:picLocks noGrp="1" noChangeAspect="1"/>
          </p:cNvPicPr>
          <p:nvPr>
            <p:ph idx="1"/>
          </p:nvPr>
        </p:nvPicPr>
        <p:blipFill>
          <a:blip r:embed="rId3" cstate="print"/>
          <a:stretch>
            <a:fillRect/>
          </a:stretch>
        </p:blipFill>
        <p:spPr>
          <a:xfrm>
            <a:off x="0" y="1357313"/>
            <a:ext cx="9144000" cy="5500687"/>
          </a:xfrm>
        </p:spPr>
      </p:pic>
      <p:pic>
        <p:nvPicPr>
          <p:cNvPr id="5" name="~PP2069.WAV">
            <a:hlinkClick r:id="" action="ppaction://media"/>
          </p:cNvPr>
          <p:cNvPicPr>
            <a:picLocks noRot="1" noChangeAspect="1"/>
          </p:cNvPicPr>
          <p:nvPr>
            <a:wavAudioFile r:embed="rId1" name="~PP2069.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2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43050"/>
          </a:xfrm>
          <a:solidFill>
            <a:schemeClr val="tx1"/>
          </a:solidFill>
        </p:spPr>
        <p:txBody>
          <a:bodyPr>
            <a:normAutofit fontScale="90000"/>
          </a:bodyPr>
          <a:lstStyle/>
          <a:p>
            <a:pPr algn="l"/>
            <a:r>
              <a:rPr lang="en-AU" b="1" dirty="0" smtClean="0"/>
              <a:t> </a:t>
            </a:r>
            <a:r>
              <a:rPr lang="en-AU" sz="2700" b="1" dirty="0" smtClean="0">
                <a:solidFill>
                  <a:srgbClr val="FFC000"/>
                </a:solidFill>
              </a:rPr>
              <a:t>Late one afternoon however, two cousins, Jaya and </a:t>
            </a:r>
            <a:r>
              <a:rPr lang="en-AU" sz="2700" b="1" dirty="0" err="1" smtClean="0">
                <a:solidFill>
                  <a:srgbClr val="FFC000"/>
                </a:solidFill>
              </a:rPr>
              <a:t>Brilla</a:t>
            </a:r>
            <a:r>
              <a:rPr lang="en-AU" sz="2700" b="1" dirty="0" smtClean="0">
                <a:solidFill>
                  <a:srgbClr val="FFC000"/>
                </a:solidFill>
              </a:rPr>
              <a:t>, decided that they were sick of helping the women with gathering the food.  They wanted instead to go hunting with the men.</a:t>
            </a:r>
            <a:r>
              <a:rPr lang="en-AU" sz="2700" dirty="0" smtClean="0">
                <a:solidFill>
                  <a:srgbClr val="FFC000"/>
                </a:solidFill>
              </a:rPr>
              <a:t/>
            </a:r>
            <a:br>
              <a:rPr lang="en-AU" sz="2700" dirty="0" smtClean="0">
                <a:solidFill>
                  <a:srgbClr val="FFC000"/>
                </a:solidFill>
              </a:rPr>
            </a:br>
            <a:endParaRPr lang="en-AU" sz="2700" dirty="0">
              <a:solidFill>
                <a:srgbClr val="FFC000"/>
              </a:solidFill>
            </a:endParaRPr>
          </a:p>
        </p:txBody>
      </p:sp>
      <p:pic>
        <p:nvPicPr>
          <p:cNvPr id="4" name="Content Placeholder 3" descr="boys want to go hunting.jpg"/>
          <p:cNvPicPr>
            <a:picLocks noGrp="1" noChangeAspect="1"/>
          </p:cNvPicPr>
          <p:nvPr>
            <p:ph idx="1"/>
          </p:nvPr>
        </p:nvPicPr>
        <p:blipFill>
          <a:blip r:embed="rId3" cstate="print"/>
          <a:stretch>
            <a:fillRect/>
          </a:stretch>
        </p:blipFill>
        <p:spPr>
          <a:xfrm>
            <a:off x="0" y="1643050"/>
            <a:ext cx="9144000" cy="5223044"/>
          </a:xfrm>
        </p:spPr>
      </p:pic>
      <p:pic>
        <p:nvPicPr>
          <p:cNvPr id="5" name="~PP1329.WAV">
            <a:hlinkClick r:id="" action="ppaction://media"/>
          </p:cNvPr>
          <p:cNvPicPr>
            <a:picLocks noRot="1" noChangeAspect="1"/>
          </p:cNvPicPr>
          <p:nvPr>
            <a:wavAudioFile r:embed="rId1" name="~PP1329.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4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rmAutofit fontScale="90000"/>
          </a:bodyPr>
          <a:lstStyle/>
          <a:p>
            <a:pPr algn="l"/>
            <a:r>
              <a:rPr lang="en-AU" b="1" dirty="0" smtClean="0"/>
              <a:t> </a:t>
            </a:r>
            <a:r>
              <a:rPr lang="en-AU" sz="2700" b="1" dirty="0" smtClean="0">
                <a:solidFill>
                  <a:srgbClr val="FFC000"/>
                </a:solidFill>
              </a:rPr>
              <a:t>While the women were occupied, the two boys quietly snuck away        using the cover of the prickly acacia bushes to hide their actions.</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“Quick, let’s go,” whispered Jaya.  “Nobody’s looking.”</a:t>
            </a:r>
            <a:r>
              <a:rPr lang="en-AU" sz="2700" dirty="0" smtClean="0">
                <a:solidFill>
                  <a:srgbClr val="FFC000"/>
                </a:solidFill>
              </a:rPr>
              <a:t/>
            </a:r>
            <a:br>
              <a:rPr lang="en-AU" sz="2700" dirty="0" smtClean="0">
                <a:solidFill>
                  <a:srgbClr val="FFC000"/>
                </a:solidFill>
              </a:rPr>
            </a:br>
            <a:endParaRPr lang="en-AU" sz="2700" dirty="0">
              <a:solidFill>
                <a:srgbClr val="FFC000"/>
              </a:solidFill>
            </a:endParaRPr>
          </a:p>
        </p:txBody>
      </p:sp>
      <p:pic>
        <p:nvPicPr>
          <p:cNvPr id="4" name="Content Placeholder 3" descr="boys run away.jpg"/>
          <p:cNvPicPr>
            <a:picLocks noGrp="1" noChangeAspect="1"/>
          </p:cNvPicPr>
          <p:nvPr>
            <p:ph idx="1"/>
          </p:nvPr>
        </p:nvPicPr>
        <p:blipFill>
          <a:blip r:embed="rId3" cstate="print"/>
          <a:stretch>
            <a:fillRect/>
          </a:stretch>
        </p:blipFill>
        <p:spPr>
          <a:xfrm>
            <a:off x="0" y="1428736"/>
            <a:ext cx="9144000" cy="5429264"/>
          </a:xfrm>
        </p:spPr>
      </p:pic>
      <p:pic>
        <p:nvPicPr>
          <p:cNvPr id="6" name="~PP371.WAV">
            <a:hlinkClick r:id="" action="ppaction://media"/>
          </p:cNvPr>
          <p:cNvPicPr>
            <a:picLocks noRot="1" noChangeAspect="1"/>
          </p:cNvPicPr>
          <p:nvPr>
            <a:wavAudioFile r:embed="rId1" name="~PP371.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Click="0" advTm="16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571744"/>
          </a:xfrm>
          <a:solidFill>
            <a:schemeClr val="tx1"/>
          </a:solidFill>
        </p:spPr>
        <p:txBody>
          <a:bodyPr>
            <a:normAutofit fontScale="90000"/>
          </a:bodyPr>
          <a:lstStyle/>
          <a:p>
            <a:pPr algn="l"/>
            <a:r>
              <a:rPr lang="en-AU" b="1" dirty="0" smtClean="0"/>
              <a:t> </a:t>
            </a:r>
            <a:r>
              <a:rPr lang="en-AU" sz="2700" b="1" dirty="0" smtClean="0">
                <a:solidFill>
                  <a:srgbClr val="FFC000"/>
                </a:solidFill>
              </a:rPr>
              <a:t>As they made their way through the dense scrub, Jaya and </a:t>
            </a:r>
            <a:r>
              <a:rPr lang="en-AU" sz="2700" b="1" dirty="0" err="1" smtClean="0">
                <a:solidFill>
                  <a:srgbClr val="FFC000"/>
                </a:solidFill>
              </a:rPr>
              <a:t>Brilla</a:t>
            </a:r>
            <a:r>
              <a:rPr lang="en-AU" sz="2700" b="1" dirty="0" smtClean="0">
                <a:solidFill>
                  <a:srgbClr val="FFC000"/>
                </a:solidFill>
              </a:rPr>
              <a:t> chattered happily to each other without paying attention to where the path was taking them.</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a:t>
            </a:r>
            <a:r>
              <a:rPr lang="en-AU" sz="2700" b="1" dirty="0" err="1" smtClean="0">
                <a:solidFill>
                  <a:srgbClr val="FFC000"/>
                </a:solidFill>
              </a:rPr>
              <a:t>Oi</a:t>
            </a:r>
            <a:r>
              <a:rPr lang="en-AU" sz="2700" b="1" dirty="0" smtClean="0">
                <a:solidFill>
                  <a:srgbClr val="FFC000"/>
                </a:solidFill>
              </a:rPr>
              <a:t>, Jaya!” called </a:t>
            </a:r>
            <a:r>
              <a:rPr lang="en-AU" sz="2700" b="1" dirty="0" err="1" smtClean="0">
                <a:solidFill>
                  <a:srgbClr val="FFC000"/>
                </a:solidFill>
              </a:rPr>
              <a:t>Brilla</a:t>
            </a:r>
            <a:r>
              <a:rPr lang="en-AU" sz="2700" b="1" dirty="0" smtClean="0">
                <a:solidFill>
                  <a:srgbClr val="FFC000"/>
                </a:solidFill>
              </a:rPr>
              <a:t>.  “Are you sure this is the right way?  I can’t see the path anymore.”</a:t>
            </a:r>
            <a:r>
              <a:rPr lang="en-AU" sz="2700" dirty="0" smtClean="0">
                <a:solidFill>
                  <a:srgbClr val="FFC000"/>
                </a:solidFill>
              </a:rPr>
              <a:t/>
            </a:r>
            <a:br>
              <a:rPr lang="en-AU" sz="2700" dirty="0" smtClean="0">
                <a:solidFill>
                  <a:srgbClr val="FFC000"/>
                </a:solidFill>
              </a:rPr>
            </a:br>
            <a:r>
              <a:rPr lang="en-AU" sz="2700" b="1" dirty="0" smtClean="0">
                <a:solidFill>
                  <a:srgbClr val="FFC000"/>
                </a:solidFill>
              </a:rPr>
              <a:t>“Don’t be a galah </a:t>
            </a:r>
            <a:r>
              <a:rPr lang="en-AU" sz="2700" b="1" dirty="0" err="1" smtClean="0">
                <a:solidFill>
                  <a:srgbClr val="FFC000"/>
                </a:solidFill>
              </a:rPr>
              <a:t>Brilla</a:t>
            </a:r>
            <a:r>
              <a:rPr lang="en-AU" sz="2700" b="1" dirty="0" smtClean="0">
                <a:solidFill>
                  <a:srgbClr val="FFC000"/>
                </a:solidFill>
              </a:rPr>
              <a:t>,” replied Jaya.  “The path is right …”</a:t>
            </a:r>
            <a:r>
              <a:rPr lang="en-AU" dirty="0" smtClean="0"/>
              <a:t/>
            </a:r>
            <a:br>
              <a:rPr lang="en-AU" dirty="0" smtClean="0"/>
            </a:br>
            <a:endParaRPr lang="en-AU" dirty="0"/>
          </a:p>
        </p:txBody>
      </p:sp>
      <p:pic>
        <p:nvPicPr>
          <p:cNvPr id="4" name="Content Placeholder 3" descr="boys lost.jpg"/>
          <p:cNvPicPr>
            <a:picLocks noGrp="1" noChangeAspect="1"/>
          </p:cNvPicPr>
          <p:nvPr>
            <p:ph idx="1"/>
          </p:nvPr>
        </p:nvPicPr>
        <p:blipFill>
          <a:blip r:embed="rId3" cstate="print"/>
          <a:stretch>
            <a:fillRect/>
          </a:stretch>
        </p:blipFill>
        <p:spPr>
          <a:xfrm>
            <a:off x="0" y="2332038"/>
            <a:ext cx="9144000" cy="4525962"/>
          </a:xfrm>
        </p:spPr>
      </p:pic>
      <p:pic>
        <p:nvPicPr>
          <p:cNvPr id="5" name="~PP3810.WAV">
            <a:hlinkClick r:id="" action="ppaction://media"/>
          </p:cNvPr>
          <p:cNvPicPr>
            <a:picLocks noRot="1" noChangeAspect="1"/>
          </p:cNvPicPr>
          <p:nvPr>
            <a:wavAudioFile r:embed="rId1" name="~PP3810.WAV"/>
          </p:nvPr>
        </p:nvPicPr>
        <p:blipFill>
          <a:blip r:embed="rId4" cstate="print"/>
          <a:stretch>
            <a:fillRect/>
          </a:stretch>
        </p:blipFill>
        <p:spPr>
          <a:xfrm>
            <a:off x="8639175" y="6353175"/>
            <a:ext cx="304800" cy="304800"/>
          </a:xfrm>
          <a:prstGeom prst="rect">
            <a:avLst/>
          </a:prstGeom>
        </p:spPr>
      </p:pic>
    </p:spTree>
  </p:cSld>
  <p:clrMapOvr>
    <a:masterClrMapping/>
  </p:clrMapOvr>
  <p:transition spd="med" advTm="21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TotalTime>
  <Words>566</Words>
  <Application>Microsoft Office PowerPoint</Application>
  <PresentationFormat>On-screen Show (4:3)</PresentationFormat>
  <Paragraphs>29</Paragraphs>
  <Slides>23</Slides>
  <Notes>1</Notes>
  <HiddenSlides>0</HiddenSlides>
  <MMClips>23</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Slide 1</vt:lpstr>
      <vt:lpstr>Slide 2</vt:lpstr>
      <vt:lpstr>         The men spent their days hunting emus and goannas, while the                       elders taught the young children of their proud ancient heritage and    culture, and most importantly, of all the legends of the land.  </vt:lpstr>
      <vt:lpstr>One of these legends was  “The Bunyip of the Billabong”.</vt:lpstr>
      <vt:lpstr>   The Bunyip was usually shy and retiring.  It spent most of its time hiding in the squishy brown mud at the bottom of the billabong.  But, as the elders knew, if it was disturbed it would unleash its anger by creating bad luck. </vt:lpstr>
      <vt:lpstr>  So, from the earliest time, all the children of the kangaroo tribe were warned to stay away from the billabong, especially  towards dusk — or face the consequences! </vt:lpstr>
      <vt:lpstr> Late one afternoon however, two cousins, Jaya and Brilla, decided that they were sick of helping the women with gathering the food.  They wanted instead to go hunting with the men. </vt:lpstr>
      <vt:lpstr> While the women were occupied, the two boys quietly snuck away        using the cover of the prickly acacia bushes to hide their actions. “Quick, let’s go,” whispered Jaya.  “Nobody’s looking.” </vt:lpstr>
      <vt:lpstr> As they made their way through the dense scrub, Jaya and Brilla chattered happily to each other without paying attention to where the path was taking them. “Oi, Jaya!” called Brilla.  “Are you sure this is the right way?  I can’t see the path anymore.” “Don’t be a galah Brilla,” replied Jaya.  “The path is right …” </vt:lpstr>
      <vt:lpstr> Jaya and Brilla stopped dead in their tracks and milled around searching for the path that should have been right in front of them. “Oh …,” sighed Jaya eventually.  “I think we might be lost.” “Now who’s the galah!” teased Brilla. </vt:lpstr>
      <vt:lpstr> The boys started to argue about what to do.  They finally  decided to follow the setting sun along the ridge of the old river bank.  By now it was getting late and the creatures of the night were beginning to stir in the undergrowth. </vt:lpstr>
      <vt:lpstr> After several long hours of constant walking, the boys stumbled upon a billabong. “I can’t wait to have a drink,” moaned Jaya as he approached the muddy edge of the billabong.  He leaned down, ready to take a deep slurp of cool fresh water when ... </vt:lpstr>
      <vt:lpstr> “Hold your blue tongue!” yelled Brilla. Jaya stopped instantly.  “What are you on about?” “Remember what the elders told us—about the legend of the Bunyip?  I reckon this is the billabong.” ‘You really are a galah!” said Jaya scornfully. “No, I’m a smart fellah and I listen to the elders instead of day dreaming about chasing emus.” “Who cares about what the elders say!  They’re just a bunch of wrinkly old goannas.  I’m thirsty and I’m having a drink!” </vt:lpstr>
      <vt:lpstr>             So, disregarding his cousin’s caution, Jaya bent down to the                   billabong and had a long, cool drink. </vt:lpstr>
      <vt:lpstr>Meanwhile …   Gurgle … slurp … squelch!   A patch of murky bubbles was rising to the surface of the  billabong.  From the mud and slime emerged a dark, shapeless creature.  “Aaarrrggghhh!”</vt:lpstr>
      <vt:lpstr>Slowly it stood, revealing its gruesome facial features.  Surely it was a face only a mother could love.  It had two gleaming green eyes, the colour of slime, and a fanged evil grin like a hungry sabre toothed tiger.   The Bunyip of the billabong had awakened!</vt:lpstr>
      <vt:lpstr>Over the next several days, the tribe became aware of an unsettling change in the local area.  The hunting game, once abundant, became scarce.  The roots the women dug up were rotting in the ground.  But worst of all, the provisions the tribe had set aside for the lean winter months had been attacked and eaten by vermin.   The elders were sensitive to these unprecedented omens and they knew that something was terribly wrong.  But what?</vt:lpstr>
      <vt:lpstr>Jaya and Brilla knew the answer. “See what you’ve done!” accused Brilla.  “I told you not to drink from the billabong.  It’s your fault all this is happening.  We’ve got to tell.”</vt:lpstr>
      <vt:lpstr>Reluctantly Jaya agreed. . Together they approached the elders and guiltily confessed to waking up the Bunyip.</vt:lpstr>
      <vt:lpstr>The elders met to discuss this dramatic turn of events.  After much deliberation, they decided that the tribe was left with no alternative—they had to leave.   Once a Bunyip was disturbed, it would take a long time before it settled back down to its nest at the bottom of the billabong.  The tribe could not afford to wait for this to happen or they would certainly starve.  </vt:lpstr>
      <vt:lpstr>The tribe’s journey was a long and difficult one.  Despite their open and friendly nature, they were quickly shunned by neighbouring tribes once that they heard what had happened.  No one else wanted anything to do with those who had brought bad luck by awakening a Bunyip.</vt:lpstr>
      <vt:lpstr>Times became even more desperate as the dry season surged on relentlessly.  Jaya and Brilla were tortured daily by the knowledge that they had brought such hardship and bad luck to their loved ones.</vt:lpstr>
      <vt:lpstr>But just when they thought that their migration would never end, the tribe approached a rocky outcrop.  As they peered over the edge, they saw a mob of kangaroos bounding across the plain.     The elders took this as a sign from their spirit totem that the Bunyip was no longer angry with them and that this land should become their new home.   Their journey was complete!</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Merryn Whitfield</dc:creator>
  <cp:lastModifiedBy>Merryn Whitfield</cp:lastModifiedBy>
  <cp:revision>74</cp:revision>
  <dcterms:created xsi:type="dcterms:W3CDTF">2010-05-17T11:00:15Z</dcterms:created>
  <dcterms:modified xsi:type="dcterms:W3CDTF">2010-05-19T05:01:12Z</dcterms:modified>
</cp:coreProperties>
</file>